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Montserrat" panose="020F0502020204030204" pitchFamily="2" charset="0"/>
      <p:bold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isdOtMopfP1e8oYC9md8s7jRa4S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52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‹#›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" name="Google Shape;4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" name="Google Shape;9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1" name="Google Shape;131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10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11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12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13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14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15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16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17" descr="preencoded.png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863800" y="3208850"/>
            <a:ext cx="79002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lang="en-US" sz="4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IT프로젝트 계획서 작성 가이드</a:t>
            </a:r>
            <a:endParaRPr sz="4400" b="0" i="0" u="none" strike="noStrike" cap="none"/>
          </a:p>
        </p:txBody>
      </p:sp>
      <p:sp>
        <p:nvSpPr>
          <p:cNvPr id="50" name="Google Shape;50;p1"/>
          <p:cNvSpPr/>
          <p:nvPr/>
        </p:nvSpPr>
        <p:spPr>
          <a:xfrm>
            <a:off x="863798" y="4280297"/>
            <a:ext cx="7416403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본 가이드는 빅데이터 및 클라우드 기술을 활용한 IT프로젝트 계획서 작성을 위한 상세한 가이드를 제공합니다.</a:t>
            </a:r>
            <a:endParaRPr sz="1900" b="0" i="0" u="none" strike="noStrike" cap="non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"/>
          <p:cNvSpPr/>
          <p:nvPr/>
        </p:nvSpPr>
        <p:spPr>
          <a:xfrm>
            <a:off x="863798" y="2305526"/>
            <a:ext cx="5609749" cy="70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lang="en-US" sz="4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개요</a:t>
            </a:r>
            <a:endParaRPr sz="4400" b="0" i="0" u="none" strike="noStrike" cap="none"/>
          </a:p>
        </p:txBody>
      </p:sp>
      <p:sp>
        <p:nvSpPr>
          <p:cNvPr id="57" name="Google Shape;57;p2"/>
          <p:cNvSpPr/>
          <p:nvPr/>
        </p:nvSpPr>
        <p:spPr>
          <a:xfrm>
            <a:off x="863798" y="3623786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Montserrat"/>
              <a:buNone/>
            </a:pPr>
            <a:r>
              <a:rPr lang="en-US" sz="22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목표</a:t>
            </a:r>
            <a:endParaRPr sz="2200" b="0" i="0" u="none" strike="noStrike" cap="none"/>
          </a:p>
        </p:txBody>
      </p:sp>
      <p:sp>
        <p:nvSpPr>
          <p:cNvPr id="58" name="Google Shape;58;p2"/>
          <p:cNvSpPr/>
          <p:nvPr/>
        </p:nvSpPr>
        <p:spPr>
          <a:xfrm>
            <a:off x="863798" y="4221242"/>
            <a:ext cx="6150293" cy="1480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프로젝트의 최종 목표와 달성하고자 하는 구체적인 결과를 명확하게 정의합니다. 예를 들어, 새로운 서비스 출시, 비즈니스 프로세스 개선, 데이터 분석 시스템 구축 등을 명확히 제시합니다.</a:t>
            </a:r>
            <a:endParaRPr sz="1900" b="0" i="0" u="none" strike="noStrike" cap="none"/>
          </a:p>
        </p:txBody>
      </p:sp>
      <p:sp>
        <p:nvSpPr>
          <p:cNvPr id="59" name="Google Shape;59;p2"/>
          <p:cNvSpPr/>
          <p:nvPr/>
        </p:nvSpPr>
        <p:spPr>
          <a:xfrm>
            <a:off x="7623929" y="3623786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Montserrat"/>
              <a:buNone/>
            </a:pPr>
            <a:r>
              <a:rPr lang="en-US" sz="22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배경</a:t>
            </a:r>
            <a:endParaRPr sz="2200" b="0" i="0" u="none" strike="noStrike" cap="none"/>
          </a:p>
        </p:txBody>
      </p:sp>
      <p:sp>
        <p:nvSpPr>
          <p:cNvPr id="60" name="Google Shape;60;p2"/>
          <p:cNvSpPr/>
          <p:nvPr/>
        </p:nvSpPr>
        <p:spPr>
          <a:xfrm>
            <a:off x="7623929" y="4221242"/>
            <a:ext cx="6150293" cy="111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프로젝트의 필요성과 중요성을 설명합니다. 현황 분석, 시장 동향, 경쟁 현황, 사업 전략 등을 통해 프로젝트의 필요성을 설득력 있게 제시합니다.</a:t>
            </a:r>
            <a:endParaRPr sz="1900" b="0" i="0" u="none" strike="noStrike" cap="non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3"/>
          <p:cNvSpPr/>
          <p:nvPr/>
        </p:nvSpPr>
        <p:spPr>
          <a:xfrm>
            <a:off x="6350198" y="1167765"/>
            <a:ext cx="5609749" cy="701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lang="en-US" sz="4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범위 정의</a:t>
            </a:r>
            <a:endParaRPr sz="4400" b="0" i="0" u="none" strike="noStrike" cap="none"/>
          </a:p>
        </p:txBody>
      </p:sp>
      <p:sp>
        <p:nvSpPr>
          <p:cNvPr id="68" name="Google Shape;68;p3"/>
          <p:cNvSpPr/>
          <p:nvPr/>
        </p:nvSpPr>
        <p:spPr>
          <a:xfrm>
            <a:off x="6350198" y="2239208"/>
            <a:ext cx="3584853" cy="2843093"/>
          </a:xfrm>
          <a:prstGeom prst="roundRect">
            <a:avLst>
              <a:gd name="adj" fmla="val 1302"/>
            </a:avLst>
          </a:prstGeom>
          <a:solidFill>
            <a:srgbClr val="F2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3"/>
          <p:cNvSpPr/>
          <p:nvPr/>
        </p:nvSpPr>
        <p:spPr>
          <a:xfrm>
            <a:off x="6597015" y="2486025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lang="en-US" sz="22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프로젝트 대상</a:t>
            </a:r>
            <a:endParaRPr sz="2200" b="0" i="0" u="none" strike="noStrike" cap="none"/>
          </a:p>
        </p:txBody>
      </p:sp>
      <p:sp>
        <p:nvSpPr>
          <p:cNvPr id="70" name="Google Shape;70;p3"/>
          <p:cNvSpPr/>
          <p:nvPr/>
        </p:nvSpPr>
        <p:spPr>
          <a:xfrm>
            <a:off x="6597015" y="2984659"/>
            <a:ext cx="3091220" cy="1850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프로젝트가 적용될 대상 시스템, 데이터, 사용자, 영역 등을 명확히 정의합니다. 예를 들어, 특정 부서, 특정 서비스, 특정 데이터셋 등을 명시합니다.</a:t>
            </a:r>
            <a:endParaRPr sz="1900" b="0" i="0" u="none" strike="noStrike" cap="none"/>
          </a:p>
        </p:txBody>
      </p:sp>
      <p:sp>
        <p:nvSpPr>
          <p:cNvPr id="71" name="Google Shape;71;p3"/>
          <p:cNvSpPr/>
          <p:nvPr/>
        </p:nvSpPr>
        <p:spPr>
          <a:xfrm>
            <a:off x="10181868" y="2239208"/>
            <a:ext cx="3584853" cy="2843093"/>
          </a:xfrm>
          <a:prstGeom prst="roundRect">
            <a:avLst>
              <a:gd name="adj" fmla="val 1302"/>
            </a:avLst>
          </a:prstGeom>
          <a:solidFill>
            <a:srgbClr val="F2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3"/>
          <p:cNvSpPr/>
          <p:nvPr/>
        </p:nvSpPr>
        <p:spPr>
          <a:xfrm>
            <a:off x="10428684" y="2486025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lang="en-US" sz="22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프로젝트 범위</a:t>
            </a:r>
            <a:endParaRPr sz="2200" b="0" i="0" u="none" strike="noStrike" cap="none"/>
          </a:p>
        </p:txBody>
      </p:sp>
      <p:sp>
        <p:nvSpPr>
          <p:cNvPr id="73" name="Google Shape;73;p3"/>
          <p:cNvSpPr/>
          <p:nvPr/>
        </p:nvSpPr>
        <p:spPr>
          <a:xfrm>
            <a:off x="10428684" y="2984659"/>
            <a:ext cx="3091220" cy="14806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 수행 범위를 명확히 정의합니다. 개발, 구축, 운영, 유지보수 등 각 단계별 작업 범위를 구체적으로 명시합니다.</a:t>
            </a:r>
            <a:endParaRPr sz="1900" b="0" i="0" u="none" strike="noStrike" cap="none"/>
          </a:p>
        </p:txBody>
      </p:sp>
      <p:sp>
        <p:nvSpPr>
          <p:cNvPr id="74" name="Google Shape;74;p3"/>
          <p:cNvSpPr/>
          <p:nvPr/>
        </p:nvSpPr>
        <p:spPr>
          <a:xfrm>
            <a:off x="6350198" y="5329118"/>
            <a:ext cx="7416403" cy="1732598"/>
          </a:xfrm>
          <a:prstGeom prst="roundRect">
            <a:avLst>
              <a:gd name="adj" fmla="val 2137"/>
            </a:avLst>
          </a:prstGeom>
          <a:solidFill>
            <a:srgbClr val="F2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>
            <a:off x="6597015" y="5575935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lang="en-US" sz="22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프로젝트 제외 범위</a:t>
            </a:r>
            <a:endParaRPr sz="2200" b="0" i="0" u="none" strike="noStrike" cap="none"/>
          </a:p>
        </p:txBody>
      </p:sp>
      <p:sp>
        <p:nvSpPr>
          <p:cNvPr id="76" name="Google Shape;76;p3"/>
          <p:cNvSpPr/>
          <p:nvPr/>
        </p:nvSpPr>
        <p:spPr>
          <a:xfrm>
            <a:off x="6597015" y="6074569"/>
            <a:ext cx="6922770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 범위에서 제외되는 사항을 명확히 명시합니다. 예를 들어, 특정 기능, 특정 기술, 특정 데이터 등을 명시합니다.</a:t>
            </a:r>
            <a:endParaRPr sz="1900" b="0" i="0" u="none" strike="noStrike" cap="non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3037522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4"/>
          <p:cNvSpPr/>
          <p:nvPr/>
        </p:nvSpPr>
        <p:spPr>
          <a:xfrm>
            <a:off x="850479" y="3706650"/>
            <a:ext cx="7192800" cy="6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00"/>
              <a:buFont typeface="Montserrat"/>
              <a:buNone/>
            </a:pPr>
            <a:r>
              <a:rPr lang="en-US" sz="43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빅데이터 기술 활용 방안</a:t>
            </a:r>
            <a:endParaRPr sz="4300" b="0" i="0" u="none" strike="noStrike" cap="none"/>
          </a:p>
        </p:txBody>
      </p:sp>
      <p:pic>
        <p:nvPicPr>
          <p:cNvPr id="84" name="Google Shape;84;p4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50463" y="4761428"/>
            <a:ext cx="607457" cy="607457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4"/>
          <p:cNvSpPr/>
          <p:nvPr/>
        </p:nvSpPr>
        <p:spPr>
          <a:xfrm>
            <a:off x="850463" y="5611892"/>
            <a:ext cx="2761417" cy="345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150"/>
              <a:buFont typeface="Montserrat"/>
              <a:buNone/>
            </a:pPr>
            <a:r>
              <a:rPr lang="en-US" sz="21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데이터 수집 및 저장</a:t>
            </a:r>
            <a:endParaRPr sz="2150" b="0" i="0" u="none" strike="noStrike" cap="none"/>
          </a:p>
        </p:txBody>
      </p:sp>
      <p:sp>
        <p:nvSpPr>
          <p:cNvPr id="86" name="Google Shape;86;p4"/>
          <p:cNvSpPr/>
          <p:nvPr/>
        </p:nvSpPr>
        <p:spPr>
          <a:xfrm>
            <a:off x="850463" y="6102668"/>
            <a:ext cx="4066818" cy="145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빅데이터 플랫폼을 활용하여 다양한 출처에서 데이터를 수집하고 저장합니다. 데이터 유형, 규모, 형식 등을 고려하여 적합한 데이터베이스를 선택합니다.</a:t>
            </a:r>
            <a:endParaRPr sz="1900" b="0" i="0" u="none" strike="noStrike" cap="none"/>
          </a:p>
        </p:txBody>
      </p:sp>
      <p:pic>
        <p:nvPicPr>
          <p:cNvPr id="87" name="Google Shape;87;p4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281732" y="4761428"/>
            <a:ext cx="607457" cy="607457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4"/>
          <p:cNvSpPr/>
          <p:nvPr/>
        </p:nvSpPr>
        <p:spPr>
          <a:xfrm>
            <a:off x="5281732" y="5611892"/>
            <a:ext cx="2761417" cy="345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150"/>
              <a:buFont typeface="Montserrat"/>
              <a:buNone/>
            </a:pPr>
            <a:r>
              <a:rPr lang="en-US" sz="21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데이터 분석 및 활용</a:t>
            </a:r>
            <a:endParaRPr sz="2150" b="0" i="0" u="none" strike="noStrike" cap="none"/>
          </a:p>
        </p:txBody>
      </p:sp>
      <p:sp>
        <p:nvSpPr>
          <p:cNvPr id="89" name="Google Shape;89;p4"/>
          <p:cNvSpPr/>
          <p:nvPr/>
        </p:nvSpPr>
        <p:spPr>
          <a:xfrm>
            <a:off x="5281732" y="6102668"/>
            <a:ext cx="4066818" cy="145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빅데이터 분석 기술을 활용하여 데이터에서 의미 있는 정보를 추출하고 활용합니다. 머신러닝, 인공지능 등을 활용하여 예측, 분류, 패턴 분석 등을 수행합니다.</a:t>
            </a:r>
            <a:endParaRPr sz="1900" b="0" i="0" u="none" strike="noStrike" cap="none"/>
          </a:p>
        </p:txBody>
      </p:sp>
      <p:pic>
        <p:nvPicPr>
          <p:cNvPr id="90" name="Google Shape;90;p4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9713000" y="4761428"/>
            <a:ext cx="607457" cy="60745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4"/>
          <p:cNvSpPr/>
          <p:nvPr/>
        </p:nvSpPr>
        <p:spPr>
          <a:xfrm>
            <a:off x="9713000" y="5611892"/>
            <a:ext cx="2761417" cy="3450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58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150"/>
              <a:buFont typeface="Montserrat"/>
              <a:buNone/>
            </a:pPr>
            <a:r>
              <a:rPr lang="en-US" sz="21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데이터 시각화 및 활용</a:t>
            </a:r>
            <a:endParaRPr sz="2150" b="0" i="0" u="none" strike="noStrike" cap="none"/>
          </a:p>
        </p:txBody>
      </p:sp>
      <p:sp>
        <p:nvSpPr>
          <p:cNvPr id="92" name="Google Shape;92;p4"/>
          <p:cNvSpPr/>
          <p:nvPr/>
        </p:nvSpPr>
        <p:spPr>
          <a:xfrm>
            <a:off x="9713000" y="6102668"/>
            <a:ext cx="4066937" cy="145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데이터를 시각화하여 분석 결과를 효과적으로 전달합니다. 대시보드, 보고서 등을 통해 데이터를 직관적으로 이해하고 활용합니다.</a:t>
            </a:r>
            <a:endParaRPr sz="1900" b="0" i="0" u="none" strike="noStrike" cap="non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5"/>
          <p:cNvSpPr/>
          <p:nvPr/>
        </p:nvSpPr>
        <p:spPr>
          <a:xfrm>
            <a:off x="6350200" y="926075"/>
            <a:ext cx="74163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lang="en-US" sz="4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클라우드 서비스 활용 방안</a:t>
            </a:r>
            <a:endParaRPr sz="4400" b="0" i="0" u="none" strike="noStrike" cap="none"/>
          </a:p>
        </p:txBody>
      </p:sp>
      <p:sp>
        <p:nvSpPr>
          <p:cNvPr id="100" name="Google Shape;100;p5"/>
          <p:cNvSpPr/>
          <p:nvPr/>
        </p:nvSpPr>
        <p:spPr>
          <a:xfrm>
            <a:off x="6705124" y="1997512"/>
            <a:ext cx="30480" cy="530602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5"/>
          <p:cNvSpPr/>
          <p:nvPr/>
        </p:nvSpPr>
        <p:spPr>
          <a:xfrm>
            <a:off x="6967537" y="2537579"/>
            <a:ext cx="863798" cy="3048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6442710" y="2275165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5"/>
          <p:cNvSpPr/>
          <p:nvPr/>
        </p:nvSpPr>
        <p:spPr>
          <a:xfrm>
            <a:off x="6656070" y="2384465"/>
            <a:ext cx="128588" cy="33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650"/>
              <a:buFont typeface="Montserrat"/>
              <a:buNone/>
            </a:pPr>
            <a:r>
              <a:rPr lang="en-US" sz="26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2650" b="0" i="0" u="none" strike="noStrike" cap="none"/>
          </a:p>
        </p:txBody>
      </p:sp>
      <p:sp>
        <p:nvSpPr>
          <p:cNvPr id="104" name="Google Shape;104;p5"/>
          <p:cNvSpPr/>
          <p:nvPr/>
        </p:nvSpPr>
        <p:spPr>
          <a:xfrm>
            <a:off x="8077914" y="2244328"/>
            <a:ext cx="5688687" cy="111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클라우드 환경 구축: AWS, Azure, GCP 등 클라우드 서비스 제공업체를 선택하여 프로젝트에 필요한 인프라를 구축합니다.</a:t>
            </a:r>
            <a:endParaRPr sz="1900" b="0" i="0" u="none" strike="noStrike" cap="none"/>
          </a:p>
        </p:txBody>
      </p:sp>
      <p:sp>
        <p:nvSpPr>
          <p:cNvPr id="105" name="Google Shape;105;p5"/>
          <p:cNvSpPr/>
          <p:nvPr/>
        </p:nvSpPr>
        <p:spPr>
          <a:xfrm>
            <a:off x="6967537" y="4388525"/>
            <a:ext cx="863798" cy="3048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5"/>
          <p:cNvSpPr/>
          <p:nvPr/>
        </p:nvSpPr>
        <p:spPr>
          <a:xfrm>
            <a:off x="6442710" y="4126111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5"/>
          <p:cNvSpPr/>
          <p:nvPr/>
        </p:nvSpPr>
        <p:spPr>
          <a:xfrm>
            <a:off x="6622733" y="4235410"/>
            <a:ext cx="195263" cy="33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650"/>
              <a:buFont typeface="Montserrat"/>
              <a:buNone/>
            </a:pPr>
            <a:r>
              <a:rPr lang="en-US" sz="26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2650" b="0" i="0" u="none" strike="noStrike" cap="none"/>
          </a:p>
        </p:txBody>
      </p:sp>
      <p:sp>
        <p:nvSpPr>
          <p:cNvPr id="108" name="Google Shape;108;p5"/>
          <p:cNvSpPr/>
          <p:nvPr/>
        </p:nvSpPr>
        <p:spPr>
          <a:xfrm>
            <a:off x="8077914" y="4095274"/>
            <a:ext cx="5688687" cy="111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서비스 및 데이터 이전: 기존 시스템이나 데이터를 클라우드 환경으로 이전합니다. 클라우드 환경에 최적화된 마이그레이션 전략을 수립합니다.</a:t>
            </a:r>
            <a:endParaRPr sz="1900" b="0" i="0" u="none" strike="noStrike" cap="none"/>
          </a:p>
        </p:txBody>
      </p:sp>
      <p:sp>
        <p:nvSpPr>
          <p:cNvPr id="109" name="Google Shape;109;p5"/>
          <p:cNvSpPr/>
          <p:nvPr/>
        </p:nvSpPr>
        <p:spPr>
          <a:xfrm>
            <a:off x="6967537" y="6239470"/>
            <a:ext cx="863798" cy="30480"/>
          </a:xfrm>
          <a:prstGeom prst="roundRect">
            <a:avLst>
              <a:gd name="adj" fmla="val 121472"/>
            </a:avLst>
          </a:prstGeom>
          <a:solidFill>
            <a:srgbClr val="D8D4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5"/>
          <p:cNvSpPr/>
          <p:nvPr/>
        </p:nvSpPr>
        <p:spPr>
          <a:xfrm>
            <a:off x="6442710" y="5977057"/>
            <a:ext cx="555308" cy="555308"/>
          </a:xfrm>
          <a:prstGeom prst="roundRect">
            <a:avLst>
              <a:gd name="adj" fmla="val 6667"/>
            </a:avLst>
          </a:prstGeom>
          <a:solidFill>
            <a:srgbClr val="F2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6622375" y="6086356"/>
            <a:ext cx="195858" cy="33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650"/>
              <a:buFont typeface="Montserrat"/>
              <a:buNone/>
            </a:pPr>
            <a:r>
              <a:rPr lang="en-US" sz="26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2650" b="0" i="0" u="none" strike="noStrike" cap="none"/>
          </a:p>
        </p:txBody>
      </p:sp>
      <p:sp>
        <p:nvSpPr>
          <p:cNvPr id="112" name="Google Shape;112;p5"/>
          <p:cNvSpPr/>
          <p:nvPr/>
        </p:nvSpPr>
        <p:spPr>
          <a:xfrm>
            <a:off x="8077914" y="5946219"/>
            <a:ext cx="5688687" cy="1110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클라우드 기반 서비스 활용: 클라우드 기반 데이터베이스, 스토리지, 컴퓨팅 리소스 등을 활용하여 프로젝트 요구 사항을 충족합니다.</a:t>
            </a:r>
            <a:endParaRPr sz="1900" b="0" i="0" u="none" strike="noStrike" cap="non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6"/>
          <p:cNvSpPr/>
          <p:nvPr/>
        </p:nvSpPr>
        <p:spPr>
          <a:xfrm>
            <a:off x="6299823" y="761050"/>
            <a:ext cx="7136700" cy="6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0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50"/>
              <a:buFont typeface="Montserrat"/>
              <a:buNone/>
            </a:pPr>
            <a:r>
              <a:rPr lang="en-US" sz="415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일정 및 예산 계획</a:t>
            </a:r>
            <a:endParaRPr sz="4150" b="0" i="0" u="none" strike="noStrike" cap="none"/>
          </a:p>
        </p:txBody>
      </p:sp>
      <p:pic>
        <p:nvPicPr>
          <p:cNvPr id="120" name="Google Shape;120;p6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99835" y="1769864"/>
            <a:ext cx="1162050" cy="185928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6"/>
          <p:cNvSpPr/>
          <p:nvPr/>
        </p:nvSpPr>
        <p:spPr>
          <a:xfrm>
            <a:off x="7810500" y="2002274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lang="en-US" sz="20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일정 계획</a:t>
            </a:r>
            <a:endParaRPr sz="2050" b="0" i="0" u="none" strike="noStrike" cap="none"/>
          </a:p>
        </p:txBody>
      </p:sp>
      <p:sp>
        <p:nvSpPr>
          <p:cNvPr id="122" name="Google Shape;122;p6"/>
          <p:cNvSpPr/>
          <p:nvPr/>
        </p:nvSpPr>
        <p:spPr>
          <a:xfrm>
            <a:off x="7810500" y="2471738"/>
            <a:ext cx="6006465" cy="69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 단계별 작업 일정을 상세하게 계획합니다. 각 단계별 작업 내용, 예상 소요 시간, 담당자 등을 명확히 명시합니다.</a:t>
            </a:r>
            <a:endParaRPr sz="1800" b="0" i="0" u="none" strike="noStrike" cap="none"/>
          </a:p>
        </p:txBody>
      </p:sp>
      <p:pic>
        <p:nvPicPr>
          <p:cNvPr id="123" name="Google Shape;123;p6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299835" y="3629144"/>
            <a:ext cx="1162050" cy="185928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6"/>
          <p:cNvSpPr/>
          <p:nvPr/>
        </p:nvSpPr>
        <p:spPr>
          <a:xfrm>
            <a:off x="7810500" y="3861554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lang="en-US" sz="20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예산 계획</a:t>
            </a:r>
            <a:endParaRPr sz="2050" b="0" i="0" u="none" strike="noStrike" cap="none"/>
          </a:p>
        </p:txBody>
      </p:sp>
      <p:sp>
        <p:nvSpPr>
          <p:cNvPr id="125" name="Google Shape;125;p6"/>
          <p:cNvSpPr/>
          <p:nvPr/>
        </p:nvSpPr>
        <p:spPr>
          <a:xfrm>
            <a:off x="7810500" y="4331018"/>
            <a:ext cx="6006465" cy="697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 수행에 필요한 예산을 상세하게 계획합니다. 개발 비용, 인건비, 장비 비용, 운영 비용 등을 항목별로 명시합니다.</a:t>
            </a:r>
            <a:endParaRPr sz="1800" b="0" i="0" u="none" strike="noStrike" cap="none"/>
          </a:p>
        </p:txBody>
      </p:sp>
      <p:pic>
        <p:nvPicPr>
          <p:cNvPr id="126" name="Google Shape;126;p6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299835" y="5488424"/>
            <a:ext cx="1162050" cy="198012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6"/>
          <p:cNvSpPr/>
          <p:nvPr/>
        </p:nvSpPr>
        <p:spPr>
          <a:xfrm>
            <a:off x="7810500" y="5720834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lang="en-US" sz="20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예산 관리</a:t>
            </a:r>
            <a:endParaRPr sz="2050" b="0" i="0" u="none" strike="noStrike" cap="none"/>
          </a:p>
        </p:txBody>
      </p:sp>
      <p:sp>
        <p:nvSpPr>
          <p:cNvPr id="128" name="Google Shape;128;p6"/>
          <p:cNvSpPr/>
          <p:nvPr/>
        </p:nvSpPr>
        <p:spPr>
          <a:xfrm>
            <a:off x="7810500" y="6190298"/>
            <a:ext cx="6006465" cy="1045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예산 계획에 따라 실제 비용을 관리하고 예산 편차를 최소화합니다. 정기적인 예산 검토를 통해 효율적인 예산 사용을 도모합니다.</a:t>
            </a:r>
            <a:endParaRPr sz="1800" b="0" i="0" u="none" strike="noStrike" cap="non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/>
          <p:nvPr/>
        </p:nvSpPr>
        <p:spPr>
          <a:xfrm>
            <a:off x="863801" y="856775"/>
            <a:ext cx="7054500" cy="70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Montserrat"/>
              <a:buNone/>
            </a:pPr>
            <a:r>
              <a:rPr lang="en-US" sz="4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프로젝트 위험 관리 방안</a:t>
            </a:r>
            <a:endParaRPr sz="4400" b="0" i="0" u="none" strike="noStrike" cap="none"/>
          </a:p>
        </p:txBody>
      </p:sp>
      <p:pic>
        <p:nvPicPr>
          <p:cNvPr id="135" name="Google Shape;135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24902" y="2051685"/>
            <a:ext cx="2128957" cy="173259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7"/>
          <p:cNvSpPr/>
          <p:nvPr/>
        </p:nvSpPr>
        <p:spPr>
          <a:xfrm>
            <a:off x="4030385" y="2909530"/>
            <a:ext cx="117872" cy="462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400"/>
              <a:buFont typeface="Montserrat"/>
              <a:buNone/>
            </a:pPr>
            <a:r>
              <a:rPr lang="en-US" sz="24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2400" b="0" i="0" u="none" strike="noStrike" cap="none"/>
          </a:p>
        </p:txBody>
      </p:sp>
      <p:sp>
        <p:nvSpPr>
          <p:cNvPr id="137" name="Google Shape;137;p7"/>
          <p:cNvSpPr/>
          <p:nvPr/>
        </p:nvSpPr>
        <p:spPr>
          <a:xfrm>
            <a:off x="5400675" y="2298502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lang="en-US" sz="22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위험 식별</a:t>
            </a:r>
            <a:endParaRPr sz="2200" b="0" i="0" u="none" strike="noStrike" cap="none"/>
          </a:p>
        </p:txBody>
      </p:sp>
      <p:sp>
        <p:nvSpPr>
          <p:cNvPr id="138" name="Google Shape;138;p7"/>
          <p:cNvSpPr/>
          <p:nvPr/>
        </p:nvSpPr>
        <p:spPr>
          <a:xfrm>
            <a:off x="5400675" y="2797135"/>
            <a:ext cx="8119110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프로젝트 수행 과정에서 발생할 수 있는 모든 위험을 식별합니다. 기술적 위험, 사업적 위험, 운영적 위험 등을 종류별로 분류합니다.</a:t>
            </a:r>
            <a:endParaRPr sz="1900" b="0" i="0" u="none" strike="noStrike" cap="none"/>
          </a:p>
        </p:txBody>
      </p:sp>
      <p:sp>
        <p:nvSpPr>
          <p:cNvPr id="139" name="Google Shape;139;p7"/>
          <p:cNvSpPr/>
          <p:nvPr/>
        </p:nvSpPr>
        <p:spPr>
          <a:xfrm>
            <a:off x="5215533" y="3799880"/>
            <a:ext cx="8489394" cy="15240"/>
          </a:xfrm>
          <a:prstGeom prst="roundRect">
            <a:avLst>
              <a:gd name="adj" fmla="val 242945"/>
            </a:avLst>
          </a:prstGeom>
          <a:solidFill>
            <a:srgbClr val="D8D4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0" name="Google Shape;140;p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60483" y="3845957"/>
            <a:ext cx="4257913" cy="173259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7"/>
          <p:cNvSpPr/>
          <p:nvPr/>
        </p:nvSpPr>
        <p:spPr>
          <a:xfrm>
            <a:off x="3999905" y="4480917"/>
            <a:ext cx="178951" cy="462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400"/>
              <a:buFont typeface="Montserrat"/>
              <a:buNone/>
            </a:pPr>
            <a:r>
              <a:rPr lang="en-US" sz="24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2400" b="0" i="0" u="none" strike="noStrike" cap="none"/>
          </a:p>
        </p:txBody>
      </p:sp>
      <p:sp>
        <p:nvSpPr>
          <p:cNvPr id="142" name="Google Shape;142;p7"/>
          <p:cNvSpPr/>
          <p:nvPr/>
        </p:nvSpPr>
        <p:spPr>
          <a:xfrm>
            <a:off x="6465213" y="4092773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lang="en-US" sz="22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위험 분석</a:t>
            </a:r>
            <a:endParaRPr sz="2200" b="0" i="0" u="none" strike="noStrike" cap="none"/>
          </a:p>
        </p:txBody>
      </p:sp>
      <p:sp>
        <p:nvSpPr>
          <p:cNvPr id="143" name="Google Shape;143;p7"/>
          <p:cNvSpPr/>
          <p:nvPr/>
        </p:nvSpPr>
        <p:spPr>
          <a:xfrm>
            <a:off x="6465213" y="4591407"/>
            <a:ext cx="7054572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식별된 위험에 대한 발생 가능성과 영향도를 분석합니다. 위험 발생 시 예상되는 피해 규모와 발생 확률을 평가합니다.</a:t>
            </a:r>
            <a:endParaRPr sz="1900" b="0" i="0" u="none" strike="noStrike" cap="none"/>
          </a:p>
        </p:txBody>
      </p:sp>
      <p:sp>
        <p:nvSpPr>
          <p:cNvPr id="144" name="Google Shape;144;p7"/>
          <p:cNvSpPr/>
          <p:nvPr/>
        </p:nvSpPr>
        <p:spPr>
          <a:xfrm>
            <a:off x="6280071" y="5594152"/>
            <a:ext cx="7424857" cy="15240"/>
          </a:xfrm>
          <a:prstGeom prst="roundRect">
            <a:avLst>
              <a:gd name="adj" fmla="val 242945"/>
            </a:avLst>
          </a:prstGeom>
          <a:solidFill>
            <a:srgbClr val="D8D4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5" name="Google Shape;145;p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95945" y="5640229"/>
            <a:ext cx="6386870" cy="173259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7"/>
          <p:cNvSpPr/>
          <p:nvPr/>
        </p:nvSpPr>
        <p:spPr>
          <a:xfrm>
            <a:off x="3999548" y="6275189"/>
            <a:ext cx="179546" cy="462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400"/>
              <a:buFont typeface="Montserrat"/>
              <a:buNone/>
            </a:pPr>
            <a:r>
              <a:rPr lang="en-US" sz="24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2400" b="0" i="0" u="none" strike="noStrike" cap="none"/>
          </a:p>
        </p:txBody>
      </p:sp>
      <p:sp>
        <p:nvSpPr>
          <p:cNvPr id="147" name="Google Shape;147;p7"/>
          <p:cNvSpPr/>
          <p:nvPr/>
        </p:nvSpPr>
        <p:spPr>
          <a:xfrm>
            <a:off x="7529632" y="5887045"/>
            <a:ext cx="2804874" cy="3506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200"/>
              <a:buFont typeface="Montserrat"/>
              <a:buNone/>
            </a:pPr>
            <a:r>
              <a:rPr lang="en-US" sz="22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위험 대응 계획</a:t>
            </a:r>
            <a:endParaRPr sz="2200" b="0" i="0" u="none" strike="noStrike" cap="none"/>
          </a:p>
        </p:txBody>
      </p:sp>
      <p:sp>
        <p:nvSpPr>
          <p:cNvPr id="148" name="Google Shape;148;p7"/>
          <p:cNvSpPr/>
          <p:nvPr/>
        </p:nvSpPr>
        <p:spPr>
          <a:xfrm>
            <a:off x="7529632" y="6385679"/>
            <a:ext cx="5990153" cy="740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900"/>
              <a:buFont typeface="Arial"/>
              <a:buNone/>
            </a:pPr>
            <a:r>
              <a:rPr lang="en-US" sz="19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각 위험에 대한 대응 방안을 수립합니다. 위험 회피, 완화, 전이, 수용 등 다양한 대응 전략을 활용합니다.</a:t>
            </a:r>
            <a:endParaRPr sz="1900" b="0" i="0" u="none" strike="noStrike" cap="non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2905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8"/>
          <p:cNvSpPr/>
          <p:nvPr/>
        </p:nvSpPr>
        <p:spPr>
          <a:xfrm>
            <a:off x="813435" y="3544252"/>
            <a:ext cx="5282089" cy="6602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09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50"/>
              <a:buFont typeface="Montserrat"/>
              <a:buNone/>
            </a:pPr>
            <a:r>
              <a:rPr lang="en-US" sz="415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기대효과 및 결론</a:t>
            </a:r>
            <a:endParaRPr sz="4150" b="0" i="0" u="none" strike="noStrike" cap="none"/>
          </a:p>
        </p:txBody>
      </p:sp>
      <p:sp>
        <p:nvSpPr>
          <p:cNvPr id="156" name="Google Shape;156;p8"/>
          <p:cNvSpPr/>
          <p:nvPr/>
        </p:nvSpPr>
        <p:spPr>
          <a:xfrm>
            <a:off x="813435" y="4669274"/>
            <a:ext cx="4102060" cy="766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6000"/>
              <a:buFont typeface="Montserrat"/>
              <a:buNone/>
            </a:pPr>
            <a:r>
              <a:rPr lang="en-US" sz="60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 sz="6000" b="0" i="0" u="none" strike="noStrike" cap="none"/>
          </a:p>
        </p:txBody>
      </p:sp>
      <p:sp>
        <p:nvSpPr>
          <p:cNvPr id="157" name="Google Shape;157;p8"/>
          <p:cNvSpPr/>
          <p:nvPr/>
        </p:nvSpPr>
        <p:spPr>
          <a:xfrm>
            <a:off x="1543883" y="5726668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lang="en-US" sz="20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효율성 향상</a:t>
            </a:r>
            <a:endParaRPr sz="2050" b="0" i="0" u="none" strike="noStrike" cap="none"/>
          </a:p>
        </p:txBody>
      </p:sp>
      <p:sp>
        <p:nvSpPr>
          <p:cNvPr id="158" name="Google Shape;158;p8"/>
          <p:cNvSpPr/>
          <p:nvPr/>
        </p:nvSpPr>
        <p:spPr>
          <a:xfrm>
            <a:off x="813435" y="6196132"/>
            <a:ext cx="4102060" cy="1394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빅데이터 분석 및 클라우드 활용을 통해 업무 효율성을 향상시킵니다. 데이터 기반 의사 결정을 지원하고 자동화된 프로세스를 구현합니다.</a:t>
            </a:r>
            <a:endParaRPr sz="1800" b="0" i="0" u="none" strike="noStrike" cap="none"/>
          </a:p>
        </p:txBody>
      </p:sp>
      <p:sp>
        <p:nvSpPr>
          <p:cNvPr id="159" name="Google Shape;159;p8"/>
          <p:cNvSpPr/>
          <p:nvPr/>
        </p:nvSpPr>
        <p:spPr>
          <a:xfrm>
            <a:off x="5264110" y="4669274"/>
            <a:ext cx="4102060" cy="766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6000"/>
              <a:buFont typeface="Montserrat"/>
              <a:buNone/>
            </a:pPr>
            <a:r>
              <a:rPr lang="en-US" sz="60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sz="6000" b="0" i="0" u="none" strike="noStrike" cap="none"/>
          </a:p>
        </p:txBody>
      </p:sp>
      <p:sp>
        <p:nvSpPr>
          <p:cNvPr id="160" name="Google Shape;160;p8"/>
          <p:cNvSpPr/>
          <p:nvPr/>
        </p:nvSpPr>
        <p:spPr>
          <a:xfrm>
            <a:off x="5994559" y="5726668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lang="en-US" sz="20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새로운 서비스 개발</a:t>
            </a:r>
            <a:endParaRPr sz="2050" b="0" i="0" u="none" strike="noStrike" cap="none"/>
          </a:p>
        </p:txBody>
      </p:sp>
      <p:sp>
        <p:nvSpPr>
          <p:cNvPr id="161" name="Google Shape;161;p8"/>
          <p:cNvSpPr/>
          <p:nvPr/>
        </p:nvSpPr>
        <p:spPr>
          <a:xfrm>
            <a:off x="5264110" y="6196132"/>
            <a:ext cx="4102060" cy="1394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빅데이터 및 클라우드 기반의 새로운 서비스를 개발하여 사업 경쟁력을 강화합니다. 고객 맞춤형 서비스를 제공하고 새로운 수익 창출 기회를 모색합니다.</a:t>
            </a:r>
            <a:endParaRPr sz="1800" b="0" i="0" u="none" strike="noStrike" cap="none"/>
          </a:p>
        </p:txBody>
      </p:sp>
      <p:sp>
        <p:nvSpPr>
          <p:cNvPr id="162" name="Google Shape;162;p8"/>
          <p:cNvSpPr/>
          <p:nvPr/>
        </p:nvSpPr>
        <p:spPr>
          <a:xfrm>
            <a:off x="9714786" y="4669274"/>
            <a:ext cx="4102060" cy="766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6000"/>
              <a:buFont typeface="Montserrat"/>
              <a:buNone/>
            </a:pPr>
            <a:r>
              <a:rPr lang="en-US" sz="600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endParaRPr sz="6000" b="0" i="0" u="none" strike="noStrike" cap="none"/>
          </a:p>
        </p:txBody>
      </p:sp>
      <p:sp>
        <p:nvSpPr>
          <p:cNvPr id="163" name="Google Shape;163;p8"/>
          <p:cNvSpPr/>
          <p:nvPr/>
        </p:nvSpPr>
        <p:spPr>
          <a:xfrm>
            <a:off x="10445234" y="5726668"/>
            <a:ext cx="2641044" cy="3300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2050"/>
              <a:buFont typeface="Montserrat"/>
              <a:buNone/>
            </a:pPr>
            <a:r>
              <a:rPr lang="en-US" sz="2050" b="1" i="0" u="none" strike="noStrike" cap="none">
                <a:solidFill>
                  <a:srgbClr val="3D3838"/>
                </a:solidFill>
                <a:latin typeface="Montserrat"/>
                <a:ea typeface="Montserrat"/>
                <a:cs typeface="Montserrat"/>
                <a:sym typeface="Montserrat"/>
              </a:rPr>
              <a:t>경쟁 우위 확보</a:t>
            </a:r>
            <a:endParaRPr sz="2050" b="0" i="0" u="none" strike="noStrike" cap="none"/>
          </a:p>
        </p:txBody>
      </p:sp>
      <p:sp>
        <p:nvSpPr>
          <p:cNvPr id="164" name="Google Shape;164;p8"/>
          <p:cNvSpPr/>
          <p:nvPr/>
        </p:nvSpPr>
        <p:spPr>
          <a:xfrm>
            <a:off x="9714786" y="6196132"/>
            <a:ext cx="4102060" cy="1394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D3838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rgbClr val="3D3838"/>
                </a:solidFill>
                <a:latin typeface="Arial"/>
                <a:ea typeface="Arial"/>
                <a:cs typeface="Arial"/>
                <a:sym typeface="Arial"/>
              </a:rPr>
              <a:t>빅데이터 및 클라우드 기술을 선도적으로 도입하여 경쟁 우위를 확보합니다. 데이터 분석 역량을 강화하고 혁신적인 서비스를 제공합니다.</a:t>
            </a:r>
            <a:endParaRPr sz="1800" b="0" i="0" u="none" strike="noStrike" cap="non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531</Words>
  <Application>Microsoft Office PowerPoint</Application>
  <PresentationFormat>사용자 지정</PresentationFormat>
  <Paragraphs>63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Montserrat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PptxGenJS</dc:creator>
  <cp:lastModifiedBy>Admin</cp:lastModifiedBy>
  <cp:revision>1</cp:revision>
  <dcterms:created xsi:type="dcterms:W3CDTF">2024-12-18T05:36:30Z</dcterms:created>
  <dcterms:modified xsi:type="dcterms:W3CDTF">2025-07-26T08:51:54Z</dcterms:modified>
</cp:coreProperties>
</file>